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256" r:id="rId5"/>
    <p:sldId id="614" r:id="rId6"/>
    <p:sldId id="262" r:id="rId7"/>
    <p:sldId id="615" r:id="rId8"/>
    <p:sldId id="623" r:id="rId9"/>
    <p:sldId id="635" r:id="rId10"/>
    <p:sldId id="626" r:id="rId11"/>
    <p:sldId id="616" r:id="rId12"/>
    <p:sldId id="627" r:id="rId13"/>
    <p:sldId id="638" r:id="rId14"/>
    <p:sldId id="637" r:id="rId15"/>
    <p:sldId id="636" r:id="rId16"/>
    <p:sldId id="617" r:id="rId17"/>
    <p:sldId id="618" r:id="rId18"/>
    <p:sldId id="619" r:id="rId19"/>
    <p:sldId id="629" r:id="rId20"/>
    <p:sldId id="630" r:id="rId21"/>
    <p:sldId id="639" r:id="rId22"/>
    <p:sldId id="654" r:id="rId23"/>
    <p:sldId id="631" r:id="rId24"/>
    <p:sldId id="641" r:id="rId25"/>
    <p:sldId id="642" r:id="rId26"/>
    <p:sldId id="653" r:id="rId27"/>
    <p:sldId id="628" r:id="rId28"/>
    <p:sldId id="652" r:id="rId29"/>
    <p:sldId id="643" r:id="rId30"/>
    <p:sldId id="647" r:id="rId31"/>
    <p:sldId id="648" r:id="rId32"/>
    <p:sldId id="650" r:id="rId33"/>
    <p:sldId id="655" r:id="rId34"/>
    <p:sldId id="621" r:id="rId35"/>
    <p:sldId id="644" r:id="rId36"/>
    <p:sldId id="622" r:id="rId37"/>
    <p:sldId id="645" r:id="rId38"/>
    <p:sldId id="646" r:id="rId39"/>
    <p:sldId id="656" r:id="rId40"/>
    <p:sldId id="658" r:id="rId41"/>
    <p:sldId id="657" r:id="rId42"/>
    <p:sldId id="634" r:id="rId43"/>
    <p:sldId id="536" r:id="rId4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390"/>
    <a:srgbClr val="F27D4C"/>
    <a:srgbClr val="F27B4D"/>
    <a:srgbClr val="CDAD7C"/>
    <a:srgbClr val="F47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7"/>
    <p:restoredTop sz="86386"/>
  </p:normalViewPr>
  <p:slideViewPr>
    <p:cSldViewPr snapToGrid="0" snapToObjects="1">
      <p:cViewPr>
        <p:scale>
          <a:sx n="160" d="100"/>
          <a:sy n="160" d="100"/>
        </p:scale>
        <p:origin x="992" y="208"/>
      </p:cViewPr>
      <p:guideLst/>
    </p:cSldViewPr>
  </p:slideViewPr>
  <p:outlineViewPr>
    <p:cViewPr>
      <p:scale>
        <a:sx n="33" d="100"/>
        <a:sy n="33" d="100"/>
      </p:scale>
      <p:origin x="0" y="-5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BD41-F31A-954E-AB4A-05ED95AF1A5A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AE6C-5BD0-D946-B33D-F6797F2CE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93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3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8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35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3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0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81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D95E-FBC9-0346-8A12-C591B384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DDD3C-37E5-A04D-9D0A-66A817A0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55E5B-34DD-3E45-9BD8-959169D1E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260" y="113880"/>
            <a:ext cx="2003967" cy="1882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8060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C57-39FD-664E-BB45-65FD0A1A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89049-EAC4-BB45-AD73-A26C30525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37764-3CFA-364E-9455-30362ECA5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0399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C894-FADC-B44D-90A0-4F2FD4CE1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1566-8CA6-8145-98BC-7F7323AE7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9761-4EF5-434B-8265-5B8D6EAF5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9629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D5E-F6C5-B343-A06C-79F18D0C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8121-EE50-E74B-B659-F9590F84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F11D54-CE43-4C02-A1CC-D4DE90F3B019}"/>
              </a:ext>
            </a:extLst>
          </p:cNvPr>
          <p:cNvSpPr txBox="1">
            <a:spLocks/>
          </p:cNvSpPr>
          <p:nvPr userDrawn="1"/>
        </p:nvSpPr>
        <p:spPr>
          <a:xfrm>
            <a:off x="101512" y="111200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29506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A2-2C5E-8A40-BF79-7A69608C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A7C5-A6FC-C54D-8B9B-DA7B7340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291AC-F38E-5042-9514-B4209B3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19102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4920-B295-AE43-941E-886F7AAA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CFA9-A5F9-5A44-BCAB-C29F8D4E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66D-F1F1-5B4B-AB55-BD3DA1C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654F-D051-DB42-BF0E-1F244CAE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77985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90CF-238C-9B47-A661-75FF0AD3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3A9C-805E-674B-AAB4-84CAC409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35008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B33D-DF56-9C49-9AF9-9905FFB8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68014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B5C49-5105-BC4A-B806-595C9C4BC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5008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5A752-9A56-0B4E-B46D-2D7683984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68014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04EAE6-0ABF-8047-AA9B-E78CEA9D0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181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C7CF-4812-7D4D-9154-F407837E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652"/>
            <a:ext cx="7886700" cy="866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3284-3559-7247-A23A-755721C90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93339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6BC88-6D5C-0847-9239-8F111D743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5586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221-5829-AD40-A659-AB047CA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D33-187B-1442-B10F-A5BDF817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B743-DFFD-F447-A19A-28331609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CC6E-A2C2-6345-B787-B04C93151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0416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B5C7-FE29-5148-92FB-E0EEA97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4813-C07C-6B4B-A0FB-5071E6F5B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589A1-C115-5046-A852-4AB68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610-15EA-A345-B19E-805E86215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2687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C670-13EE-0040-9AE6-CC88EC653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8BA4200-25FE-D440-AD2F-344BEB1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7323"/>
            <a:ext cx="7886700" cy="87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7DF6B-4E3D-9349-AB20-595172CC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" y="86035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4039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47B4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m-file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6BB-4536-0B4E-ADCF-91CFD516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8" y="299328"/>
            <a:ext cx="6858000" cy="1790700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ABAP integration – a recent case study</a:t>
            </a:r>
            <a:endParaRPr lang="en-US" b="1" dirty="0">
              <a:solidFill>
                <a:srgbClr val="F27B4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94-E9B9-3F4E-A27E-3E17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968" y="2090028"/>
            <a:ext cx="6858000" cy="124182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Graham Robinson</a:t>
            </a:r>
          </a:p>
          <a:p>
            <a:pPr algn="r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Yelcho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46863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1E25-9B77-C943-A05A-E16AF2DA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0851-B7A7-E74B-A908-3163EC67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91209-7FA8-234A-A8A3-32BDA577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74" y="587469"/>
            <a:ext cx="6241451" cy="404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78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9859-3ABB-084B-898B-8306F9AA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95AA-D1ED-7043-A8CD-460A8024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04CD-14C5-E341-A4A2-38069C20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75" y="475784"/>
            <a:ext cx="5929279" cy="401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0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D8B-B200-4B4A-AE5A-9A940B84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48CF6-4E8D-8B42-A4D9-A6326F61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6F4DC-1953-C741-B171-681A8B49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" y="296914"/>
            <a:ext cx="6800019" cy="437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9355-5DB2-2F4D-8DDD-05E1D197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049B-F42E-614E-BCFD-4D345F43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Existing relationship via Fuji Xerox</a:t>
            </a:r>
          </a:p>
          <a:p>
            <a:r>
              <a:rPr lang="en-US" dirty="0"/>
              <a:t>Was chosen as Content Management/Document Management solution across </a:t>
            </a:r>
            <a:r>
              <a:rPr lang="en-AU" dirty="0"/>
              <a:t>organisation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feature not licensed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Built ABAP client for M-Files Web Service (REST API)</a:t>
            </a:r>
          </a:p>
        </p:txBody>
      </p:sp>
    </p:spTree>
    <p:extLst>
      <p:ext uri="{BB962C8B-B14F-4D97-AF65-F5344CB8AC3E}">
        <p14:creationId xmlns:p14="http://schemas.microsoft.com/office/powerpoint/2010/main" val="36709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23F-7B7F-8C45-A509-EC1EDD86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#2 – Sword Holdings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C8EB-6324-104D-A0D5-83F8DF45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Looking for ECM solution but not wanting to pay “SAP tax”</a:t>
            </a:r>
          </a:p>
          <a:p>
            <a:r>
              <a:rPr lang="en-US" dirty="0"/>
              <a:t>M-Files chosen in part because of my previous experience with it and the ABAP client that had already been built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included in license</a:t>
            </a:r>
          </a:p>
        </p:txBody>
      </p:sp>
    </p:spTree>
    <p:extLst>
      <p:ext uri="{BB962C8B-B14F-4D97-AF65-F5344CB8AC3E}">
        <p14:creationId xmlns:p14="http://schemas.microsoft.com/office/powerpoint/2010/main" val="2838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DAEF-3736-2A49-A34D-0B49C888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A011-E5A8-DD4B-BE29-BB18378D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Archiving of Vendor Invoices</a:t>
            </a:r>
          </a:p>
          <a:p>
            <a:r>
              <a:rPr lang="en-US" dirty="0"/>
              <a:t>SI </a:t>
            </a:r>
            <a:r>
              <a:rPr lang="en-US" baseline="0" dirty="0"/>
              <a:t>led project</a:t>
            </a:r>
          </a:p>
          <a:p>
            <a:r>
              <a:rPr lang="en-US" dirty="0"/>
              <a:t>Scan/OCR invoice and store in M-Files repository</a:t>
            </a:r>
          </a:p>
          <a:p>
            <a:r>
              <a:rPr lang="en-US" baseline="0" dirty="0"/>
              <a:t>M-Files workflow to complete invoice</a:t>
            </a:r>
            <a:r>
              <a:rPr lang="en-US" dirty="0"/>
              <a:t> details. E.g. account assignments, approvals, etc.</a:t>
            </a:r>
          </a:p>
          <a:p>
            <a:r>
              <a:rPr lang="en-US" baseline="0" dirty="0"/>
              <a:t>Post Invoice to SAP</a:t>
            </a:r>
          </a:p>
          <a:p>
            <a:pPr lvl="1"/>
            <a:r>
              <a:rPr lang="en-US" dirty="0"/>
              <a:t>Record SAP Invoice details in M-Files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5680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A-D7A9-BA45-BE33-5B89328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1984-0731-9B4A-A1D6-22C16A63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design was for bi-directional bulk flat file transfers </a:t>
            </a:r>
          </a:p>
          <a:p>
            <a:r>
              <a:rPr lang="en-US" dirty="0"/>
              <a:t>Other suggestions included making web service calls, OLE DB database access, etc.</a:t>
            </a:r>
          </a:p>
          <a:p>
            <a:r>
              <a:rPr lang="en-US" dirty="0"/>
              <a:t>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3B18BE-4C83-6042-943C-B6F979A79D39}"/>
              </a:ext>
            </a:extLst>
          </p:cNvPr>
          <p:cNvGrpSpPr/>
          <p:nvPr/>
        </p:nvGrpSpPr>
        <p:grpSpPr>
          <a:xfrm>
            <a:off x="2231934" y="2920553"/>
            <a:ext cx="4680131" cy="1724165"/>
            <a:chOff x="2231934" y="2684044"/>
            <a:chExt cx="4680131" cy="17241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9048F0-5588-CC45-B276-A3A9F689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1934" y="2684044"/>
              <a:ext cx="4680131" cy="1635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84CCA8-16A3-2D4F-B8A1-2D16B0938015}"/>
                </a:ext>
              </a:extLst>
            </p:cNvPr>
            <p:cNvSpPr txBox="1"/>
            <p:nvPr/>
          </p:nvSpPr>
          <p:spPr>
            <a:xfrm>
              <a:off x="2295574" y="4254321"/>
              <a:ext cx="4552849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" dirty="0"/>
                <a:t>Dominion post (Newspaper). Fletcher, David 1952- :"As you know all intelligence matters are on a 'need to know' basis ..." 22 July 2011. Ref: DCDL-0018382. Alexander Turnbull Library, Wellington, New Zealand.</a:t>
              </a:r>
              <a:endParaRPr 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30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0BA-2860-E343-AE44-ACF6937D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a miracle happened….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E70E-1644-E446-A9EB-E65457E3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357224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D7B47-D174-6140-8CFD-D24FF90E8897}"/>
              </a:ext>
            </a:extLst>
          </p:cNvPr>
          <p:cNvSpPr txBox="1"/>
          <p:nvPr/>
        </p:nvSpPr>
        <p:spPr>
          <a:xfrm>
            <a:off x="3912076" y="4214724"/>
            <a:ext cx="16501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err="1"/>
              <a:t>Mikko</a:t>
            </a:r>
            <a:r>
              <a:rPr lang="en-AU"/>
              <a:t> </a:t>
            </a:r>
            <a:r>
              <a:rPr lang="en-AU" err="1"/>
              <a:t>Roihuvuo</a:t>
            </a:r>
            <a:endParaRPr lang="en-AU"/>
          </a:p>
          <a:p>
            <a:pPr algn="ctr"/>
            <a:r>
              <a:rPr lang="en-AU"/>
              <a:t>Developer Evangelist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34E0-4795-384F-8B22-6CE078CA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427-6F60-9948-A4EC-FA0171D3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ABE60F3-E3C1-1046-9132-42B04207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5" y="424272"/>
            <a:ext cx="6665706" cy="424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08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4BF3-FCF4-1C41-B8DB-8CE9CDC0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 Application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D89C-600A-A049-918D-952EA835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Strongly Typed</a:t>
            </a:r>
          </a:p>
          <a:p>
            <a:r>
              <a:rPr lang="en-US" dirty="0"/>
              <a:t>Reduction in code – and much much faster code too</a:t>
            </a:r>
          </a:p>
          <a:p>
            <a:pPr lvl="1"/>
            <a:r>
              <a:rPr lang="en-US" dirty="0"/>
              <a:t>Helper utilities</a:t>
            </a:r>
          </a:p>
          <a:p>
            <a:r>
              <a:rPr lang="en-AU" dirty="0"/>
              <a:t>Utilisation of .NET Framework Class Library, and other .NET libraries</a:t>
            </a:r>
          </a:p>
          <a:p>
            <a:pPr lvl="1"/>
            <a:r>
              <a:rPr lang="en-AU" dirty="0"/>
              <a:t>E.g. SAP </a:t>
            </a:r>
            <a:r>
              <a:rPr lang="en-AU" dirty="0" err="1"/>
              <a:t>.Net</a:t>
            </a:r>
            <a:r>
              <a:rPr lang="en-AU" dirty="0"/>
              <a:t> Connector</a:t>
            </a:r>
          </a:p>
          <a:p>
            <a:r>
              <a:rPr lang="en-AU" dirty="0"/>
              <a:t>Better development environment</a:t>
            </a:r>
          </a:p>
          <a:p>
            <a:pPr lvl="1"/>
            <a:r>
              <a:rPr lang="en-AU" dirty="0"/>
              <a:t>Building</a:t>
            </a:r>
          </a:p>
          <a:p>
            <a:pPr lvl="1"/>
            <a:r>
              <a:rPr lang="en-AU" dirty="0"/>
              <a:t>Debugging</a:t>
            </a:r>
          </a:p>
          <a:p>
            <a:pPr lvl="1"/>
            <a:r>
              <a:rPr lang="en-AU" dirty="0"/>
              <a:t>Deploying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3928A-B827-1840-8BF1-2E5F24A0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207867"/>
            <a:ext cx="2461335" cy="144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F964FF-64A8-B246-BC7C-B91FD2B8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2D144-70C3-E141-A107-561F478D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067" y="671386"/>
            <a:ext cx="3080170" cy="156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FB81CB-EB38-6541-A1EF-83D31F5B8A0A}"/>
              </a:ext>
            </a:extLst>
          </p:cNvPr>
          <p:cNvGrpSpPr/>
          <p:nvPr/>
        </p:nvGrpSpPr>
        <p:grpSpPr>
          <a:xfrm>
            <a:off x="4176726" y="3525160"/>
            <a:ext cx="1766876" cy="699853"/>
            <a:chOff x="3203847" y="3432313"/>
            <a:chExt cx="1769205" cy="824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B706FB-5C9D-4C40-9254-CCBD3AA9B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BCA8-8077-7B4F-8CF1-B24713FA4EED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>
                  <a:solidFill>
                    <a:srgbClr val="38A5CE"/>
                  </a:solidFill>
                </a:rPr>
                <a:t>@</a:t>
              </a:r>
              <a:r>
                <a:rPr lang="en-US" sz="1799" err="1">
                  <a:solidFill>
                    <a:srgbClr val="38A5CE"/>
                  </a:solidFill>
                </a:rPr>
                <a:t>grahamrobbo</a:t>
              </a:r>
              <a:endParaRPr lang="en-AU" sz="1799">
                <a:solidFill>
                  <a:srgbClr val="38A5C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CF4787-84AD-F14B-933E-AFF454176626}"/>
              </a:ext>
            </a:extLst>
          </p:cNvPr>
          <p:cNvSpPr txBox="1"/>
          <p:nvPr/>
        </p:nvSpPr>
        <p:spPr>
          <a:xfrm>
            <a:off x="1489388" y="4735458"/>
            <a:ext cx="1042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latin typeface="Arial Narrow"/>
                <a:cs typeface="Arial Narrow"/>
              </a:rPr>
              <a:t>*Photo by Martin </a:t>
            </a:r>
            <a:r>
              <a:rPr lang="en-US" sz="700" i="1" err="1">
                <a:latin typeface="Arial Narrow"/>
                <a:cs typeface="Arial Narrow"/>
              </a:rPr>
              <a:t>Gillet</a:t>
            </a:r>
            <a:endParaRPr lang="en-US" sz="700" i="1">
              <a:latin typeface="Arial Narrow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0C43-0ECF-3C4C-B083-7D42321C8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156679"/>
            <a:ext cx="2379220" cy="3567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E733-9A9A-A846-98B1-49B9339B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91" y="2906421"/>
            <a:ext cx="2512861" cy="35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90184B-9AB1-3F48-A947-DF67D081C11D}"/>
              </a:ext>
            </a:extLst>
          </p:cNvPr>
          <p:cNvSpPr/>
          <p:nvPr/>
        </p:nvSpPr>
        <p:spPr>
          <a:xfrm>
            <a:off x="5423696" y="1991975"/>
            <a:ext cx="1667121" cy="11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DF49-6DFB-7D45-A333-447EDC02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better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C3E0-63A6-DF42-867C-56410881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86CD9-3E21-3E40-8A0B-5C48B1AA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833008"/>
            <a:ext cx="52070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756D2-6B42-B546-8534-C86097AE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88" y="1617017"/>
            <a:ext cx="1456655" cy="85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DC945-FC99-8E47-B866-DB442060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4" y="1820404"/>
            <a:ext cx="1923199" cy="9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BEF4-2EE9-0843-82F5-09C6B1E7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4928-86B5-3445-9A75-AD8500316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49C42-6E51-D24E-BDA7-F8F2C007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19" y="609526"/>
            <a:ext cx="5774162" cy="371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23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ED6C-6C69-DC47-A864-86495A9F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3FA8-AEF8-C648-8913-ACBE6D2C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DCD-6473-6442-A1AC-07E0DFC8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6326"/>
            <a:ext cx="5896576" cy="434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2DA978B-6F61-0B4F-BE6F-F938AC2D86FB}"/>
              </a:ext>
            </a:extLst>
          </p:cNvPr>
          <p:cNvSpPr/>
          <p:nvPr/>
        </p:nvSpPr>
        <p:spPr>
          <a:xfrm>
            <a:off x="4343400" y="10123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8CB9F648-D7D4-FF4E-8A2B-5D9510B9F9F9}"/>
              </a:ext>
            </a:extLst>
          </p:cNvPr>
          <p:cNvSpPr/>
          <p:nvPr/>
        </p:nvSpPr>
        <p:spPr>
          <a:xfrm>
            <a:off x="6448698" y="2906265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DD7A0839-1F30-3847-A86B-95B7AA223D9A}"/>
              </a:ext>
            </a:extLst>
          </p:cNvPr>
          <p:cNvSpPr/>
          <p:nvPr/>
        </p:nvSpPr>
        <p:spPr>
          <a:xfrm>
            <a:off x="3757749" y="3391988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81A8F96-5DC7-934A-9A15-7D59DCF17A31}"/>
              </a:ext>
            </a:extLst>
          </p:cNvPr>
          <p:cNvSpPr/>
          <p:nvPr/>
        </p:nvSpPr>
        <p:spPr>
          <a:xfrm>
            <a:off x="5031377" y="42345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0C09-0D1E-ED47-BDD7-E67026C8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9965-0DF5-904C-BE59-3C15B5B5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2E668-A80C-9E49-A957-F157E785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9" y="375557"/>
            <a:ext cx="6524811" cy="4392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17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EEC695-71DE-DC4C-8ACA-678E477D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57" y="2518751"/>
            <a:ext cx="3350623" cy="1759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287441" cy="3263504"/>
          </a:xfrm>
        </p:spPr>
        <p:txBody>
          <a:bodyPr/>
          <a:lstStyle/>
          <a:p>
            <a:r>
              <a:rPr lang="en-AU" dirty="0"/>
              <a:t>Any reversals are done in SAP system</a:t>
            </a:r>
          </a:p>
          <a:p>
            <a:r>
              <a:rPr lang="en-AU" dirty="0"/>
              <a:t>Business Transaction Event</a:t>
            </a:r>
            <a:r>
              <a:rPr lang="en-AU" baseline="-25000" dirty="0"/>
              <a:t>*</a:t>
            </a:r>
            <a:r>
              <a:rPr lang="en-AU" dirty="0"/>
              <a:t> triggers code to make necessary changes to M-Files metadata		</a:t>
            </a:r>
            <a:r>
              <a:rPr lang="en-AU" i="1" dirty="0"/>
              <a:t>			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98208-00A2-834F-AF68-611013ED46EC}"/>
              </a:ext>
            </a:extLst>
          </p:cNvPr>
          <p:cNvSpPr txBox="1"/>
          <p:nvPr/>
        </p:nvSpPr>
        <p:spPr>
          <a:xfrm>
            <a:off x="1767517" y="4509612"/>
            <a:ext cx="5009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* Business Transaction Event  FI-AP-AP 00001030 POST </a:t>
            </a:r>
            <a:r>
              <a:rPr lang="en-AU" sz="1000" dirty="0" err="1"/>
              <a:t>DOCUMENT:Posting</a:t>
            </a:r>
            <a:r>
              <a:rPr lang="en-AU" sz="1000" dirty="0"/>
              <a:t> of standard 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99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E9741-6573-5F4E-B27C-2E345BBD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7" y="1717769"/>
            <a:ext cx="5995405" cy="300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6B27E327-8D1E-8D43-8B78-5FB56ADBC7D3}"/>
              </a:ext>
            </a:extLst>
          </p:cNvPr>
          <p:cNvSpPr/>
          <p:nvPr/>
        </p:nvSpPr>
        <p:spPr>
          <a:xfrm>
            <a:off x="3860074" y="258451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29DC1CA-4BD5-6741-AD1E-CA742326CBC1}"/>
              </a:ext>
            </a:extLst>
          </p:cNvPr>
          <p:cNvSpPr/>
          <p:nvPr/>
        </p:nvSpPr>
        <p:spPr>
          <a:xfrm>
            <a:off x="5756365" y="349455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0AE5B-98B9-CD41-BE45-9CFA0094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5" y="1804143"/>
            <a:ext cx="8558343" cy="236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40130F4A-021C-DC49-9E9D-A0484D04B988}"/>
              </a:ext>
            </a:extLst>
          </p:cNvPr>
          <p:cNvSpPr/>
          <p:nvPr/>
        </p:nvSpPr>
        <p:spPr>
          <a:xfrm>
            <a:off x="2442754" y="180414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6AD5B6A-7356-4948-9BFC-34C703F41A8B}"/>
              </a:ext>
            </a:extLst>
          </p:cNvPr>
          <p:cNvSpPr/>
          <p:nvPr/>
        </p:nvSpPr>
        <p:spPr>
          <a:xfrm>
            <a:off x="2775857" y="3864673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F9AE-8DE7-8246-ADAD-284123C1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0" y="1938509"/>
            <a:ext cx="3538542" cy="269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F2CB8-8B79-A54E-9D1C-B6E09884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49" y="2145034"/>
            <a:ext cx="2441144" cy="249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95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1242A-9BA3-D94D-AEA2-BD57145D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CA08C-DB2D-B44B-99D3-E943DF92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4" y="391884"/>
            <a:ext cx="6378850" cy="4314982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C2E3879B-5E33-3B4B-B71A-5BB0661A52F8}"/>
              </a:ext>
            </a:extLst>
          </p:cNvPr>
          <p:cNvSpPr/>
          <p:nvPr/>
        </p:nvSpPr>
        <p:spPr>
          <a:xfrm>
            <a:off x="5793377" y="27020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D08A54A-21E4-C043-8110-0247FA1C7F6A}"/>
              </a:ext>
            </a:extLst>
          </p:cNvPr>
          <p:cNvSpPr/>
          <p:nvPr/>
        </p:nvSpPr>
        <p:spPr>
          <a:xfrm>
            <a:off x="3148149" y="4112867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1105-6157-E24D-9966-07D4AB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797D-E01E-B648-B398-91382032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78797-2167-7B44-98D6-6ABE1719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4" y="418010"/>
            <a:ext cx="7303022" cy="426171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B3AE40D3-E852-5C49-B348-6E818CEA48CB}"/>
              </a:ext>
            </a:extLst>
          </p:cNvPr>
          <p:cNvSpPr/>
          <p:nvPr/>
        </p:nvSpPr>
        <p:spPr>
          <a:xfrm>
            <a:off x="6074228" y="2244879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625C645-8E04-324E-A78E-9027191905E0}"/>
              </a:ext>
            </a:extLst>
          </p:cNvPr>
          <p:cNvSpPr/>
          <p:nvPr/>
        </p:nvSpPr>
        <p:spPr>
          <a:xfrm>
            <a:off x="3130730" y="3000971"/>
            <a:ext cx="509451" cy="18941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D4C-C060-4CD6-96E3-AD23579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8A15-9E27-4EB3-86EE-C0D2B0FA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Content Management </a:t>
            </a:r>
          </a:p>
          <a:p>
            <a:r>
              <a:rPr lang="en-AU" dirty="0"/>
              <a:t>Customer #1</a:t>
            </a:r>
          </a:p>
          <a:p>
            <a:r>
              <a:rPr lang="en-AU" dirty="0"/>
              <a:t>Customer #2</a:t>
            </a:r>
          </a:p>
          <a:p>
            <a:r>
              <a:rPr lang="en-AU" dirty="0"/>
              <a:t>Project #1 – Early Archiving of Invoices</a:t>
            </a:r>
          </a:p>
          <a:p>
            <a:r>
              <a:rPr lang="en-AU" dirty="0"/>
              <a:t>Project #2 – Late Archiving of Invoices</a:t>
            </a:r>
          </a:p>
          <a:p>
            <a:r>
              <a:rPr lang="en-AU" dirty="0"/>
              <a:t>Project #3 – Extranet</a:t>
            </a:r>
          </a:p>
          <a:p>
            <a:r>
              <a:rPr lang="en-AU" dirty="0"/>
              <a:t>Lessons learned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099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F9AE-8DE7-8246-ADAD-284123C1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50" y="1938509"/>
            <a:ext cx="3538542" cy="269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F2CB8-8B79-A54E-9D1C-B6E09884F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49" y="2145034"/>
            <a:ext cx="2441144" cy="2499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7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37F0-9FBE-2943-80A9-D9601BF5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6EE25-A2CB-1B45-8A49-AD1368E1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05" y="2018210"/>
            <a:ext cx="4010918" cy="22527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0C7F-526E-9C40-9960-16B9167A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Archiving of Invoices</a:t>
            </a:r>
          </a:p>
          <a:p>
            <a:r>
              <a:rPr lang="en-US" dirty="0"/>
              <a:t>Query Invoice &amp; Payment Details within M-Files</a:t>
            </a:r>
          </a:p>
          <a:p>
            <a:r>
              <a:rPr lang="en-US" dirty="0"/>
              <a:t>Use standard SAP </a:t>
            </a:r>
            <a:r>
              <a:rPr lang="en-US" dirty="0" err="1"/>
              <a:t>ArchiveLink</a:t>
            </a:r>
            <a:r>
              <a:rPr lang="en-US" baseline="0" dirty="0"/>
              <a:t> interface</a:t>
            </a:r>
          </a:p>
          <a:p>
            <a:pPr lvl="1"/>
            <a:r>
              <a:rPr lang="en-US" dirty="0"/>
              <a:t>SAP BADI OA_BADI_LINK</a:t>
            </a:r>
            <a:endParaRPr lang="en-US" baseline="0" dirty="0"/>
          </a:p>
          <a:p>
            <a:r>
              <a:rPr lang="en-US" baseline="0" dirty="0"/>
              <a:t>SAP BO Container Concept</a:t>
            </a:r>
          </a:p>
        </p:txBody>
      </p:sp>
    </p:spTree>
    <p:extLst>
      <p:ext uri="{BB962C8B-B14F-4D97-AF65-F5344CB8AC3E}">
        <p14:creationId xmlns:p14="http://schemas.microsoft.com/office/powerpoint/2010/main" val="86687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666F-6A9E-8D41-8097-3BF33307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BB098-4126-2546-88D4-13EB8794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604" y="508620"/>
            <a:ext cx="6350791" cy="4159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F2C9-68EE-A540-8B02-E15FF55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#3 - Extranet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984-66B8-CA48-8EA0-C4D19BEF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Bulletins</a:t>
            </a:r>
          </a:p>
          <a:p>
            <a:r>
              <a:rPr lang="en-US" dirty="0"/>
              <a:t>Recall Details</a:t>
            </a:r>
          </a:p>
          <a:p>
            <a:r>
              <a:rPr lang="en-US" dirty="0"/>
              <a:t>Training Videos</a:t>
            </a:r>
          </a:p>
          <a:p>
            <a:r>
              <a:rPr lang="en-US" dirty="0"/>
              <a:t>Sales Collateral</a:t>
            </a:r>
          </a:p>
          <a:p>
            <a:r>
              <a:rPr lang="en-US" dirty="0"/>
              <a:t>Software Updates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DCE86-572A-B649-B7C4-39D12B1A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4" y="839288"/>
            <a:ext cx="5532570" cy="34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C5D78-BCA0-D34B-A9A9-E4E146B3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16" y="485581"/>
            <a:ext cx="2728941" cy="377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040D5-0386-F943-88A0-FC3086F8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2" y="485581"/>
            <a:ext cx="3117831" cy="386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991E4-C422-CE42-8219-64A76CE0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AA2-7810-434C-9351-0392F0E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376" y="1357224"/>
            <a:ext cx="5047161" cy="3221934"/>
          </a:xfrm>
        </p:spPr>
        <p:txBody>
          <a:bodyPr/>
          <a:lstStyle/>
          <a:p>
            <a:r>
              <a:rPr lang="en-US" dirty="0"/>
              <a:t>Sections </a:t>
            </a:r>
          </a:p>
          <a:p>
            <a:r>
              <a:rPr lang="en-US" dirty="0"/>
              <a:t>Folders</a:t>
            </a:r>
          </a:p>
          <a:p>
            <a:r>
              <a:rPr lang="en-US" dirty="0"/>
              <a:t>Documents</a:t>
            </a:r>
          </a:p>
          <a:p>
            <a:endParaRPr lang="en-US" dirty="0"/>
          </a:p>
          <a:p>
            <a:r>
              <a:rPr lang="en-US" dirty="0"/>
              <a:t>ABAP REST Handler</a:t>
            </a:r>
          </a:p>
          <a:p>
            <a:r>
              <a:rPr lang="en-US" dirty="0"/>
              <a:t>Cached on SAP server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D3DD30B4-335F-8347-877B-0CCAA67A8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0382" y="12524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DC4C-47EF-E648-8D94-59DFB539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928D-6DF9-9240-B7D3-9CD08E1D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Bulletins</a:t>
            </a:r>
          </a:p>
          <a:p>
            <a:r>
              <a:rPr lang="en-US" dirty="0"/>
              <a:t>Recall Bulletins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534EC-3E97-9741-911B-2297B5EC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32" y="1273628"/>
            <a:ext cx="5791980" cy="278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37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E02BE-D183-4D48-AAE2-EFB5C56D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09813"/>
            <a:ext cx="7156174" cy="3578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326FA-B162-4D41-9634-11F2F0E5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94900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26FA-B162-4D41-9634-11F2F0E5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CD8C1-9F28-E840-92BC-F055708A2A9F}"/>
              </a:ext>
            </a:extLst>
          </p:cNvPr>
          <p:cNvSpPr/>
          <p:nvPr/>
        </p:nvSpPr>
        <p:spPr>
          <a:xfrm>
            <a:off x="445273" y="1279088"/>
            <a:ext cx="78867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Keep it simple, when you get too complex you forget the obvious.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D6DA-6318-BC4C-893A-EC3E9B0433D1}"/>
              </a:ext>
            </a:extLst>
          </p:cNvPr>
          <p:cNvSpPr txBox="1"/>
          <p:nvPr/>
        </p:nvSpPr>
        <p:spPr>
          <a:xfrm>
            <a:off x="6194067" y="3381449"/>
            <a:ext cx="969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 McGuire</a:t>
            </a:r>
          </a:p>
        </p:txBody>
      </p:sp>
    </p:spTree>
    <p:extLst>
      <p:ext uri="{BB962C8B-B14F-4D97-AF65-F5344CB8AC3E}">
        <p14:creationId xmlns:p14="http://schemas.microsoft.com/office/powerpoint/2010/main" val="359164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1EA0FB-6F58-FF47-AAC1-01ADC47F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1111760"/>
            <a:ext cx="7553739" cy="3635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326FA-B162-4D41-9634-11F2F0E5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869394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C4B0-121D-8949-9E5A-E8789BF2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A108-5757-8B47-B101-AB651AE72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4752-0F93-F74D-B9FF-62EECAA5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6"/>
            <a:ext cx="9144000" cy="4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35F6-5342-F04D-BC83-0D1F3C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Content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0D1C-B772-9D4D-B175-905292917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6085659" cy="3263504"/>
          </a:xfrm>
        </p:spPr>
        <p:txBody>
          <a:bodyPr/>
          <a:lstStyle/>
          <a:p>
            <a:r>
              <a:rPr lang="en-US" dirty="0"/>
              <a:t>Documents are unstructured content</a:t>
            </a:r>
          </a:p>
          <a:p>
            <a:r>
              <a:rPr lang="en-US" dirty="0"/>
              <a:t>Business transactions are structured content and contextual</a:t>
            </a:r>
          </a:p>
          <a:p>
            <a:r>
              <a:rPr lang="en-US" dirty="0"/>
              <a:t>ECM solutions can link unstructured to structured – thereby providing context to unstructured content e.g. Linking quotation documents to purchase requisition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CABC-ACBD-8B49-B51F-C98D9B5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84" y="1222789"/>
            <a:ext cx="3520441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5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974" y="670"/>
            <a:ext cx="12161684" cy="540879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785192" cy="485928"/>
            <a:chOff x="3203848" y="3507854"/>
            <a:chExt cx="1977007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438869" cy="40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49">
                  <a:solidFill>
                    <a:srgbClr val="38A5CE"/>
                  </a:solidFill>
                </a:rPr>
                <a:t>@</a:t>
              </a:r>
              <a:r>
                <a:rPr lang="en-US" sz="1349" err="1">
                  <a:solidFill>
                    <a:srgbClr val="38A5CE"/>
                  </a:solidFill>
                </a:rPr>
                <a:t>grahamrobbo</a:t>
              </a:r>
              <a:endParaRPr lang="en-AU" sz="1349">
                <a:solidFill>
                  <a:srgbClr val="38A5CE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ECE95-F0F2-D842-B7BF-AE22160DEC3D}"/>
              </a:ext>
            </a:extLst>
          </p:cNvPr>
          <p:cNvSpPr/>
          <p:nvPr/>
        </p:nvSpPr>
        <p:spPr>
          <a:xfrm>
            <a:off x="1051063" y="4561949"/>
            <a:ext cx="1244876" cy="10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7299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7FE9-6C71-7D44-AAD7-F767AD67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</a:t>
            </a:r>
            <a:r>
              <a:rPr lang="en-US" baseline="0"/>
              <a:t> </a:t>
            </a:r>
            <a:r>
              <a:rPr lang="en-US" baseline="0" err="1"/>
              <a:t>ArchiveLink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F5E6-ADED-5A4D-976A-377412EB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SAP’s service that provides a standard way to store/retrieve documents to/from 3</a:t>
            </a:r>
            <a:r>
              <a:rPr lang="en-US" baseline="30000" dirty="0"/>
              <a:t>rd</a:t>
            </a:r>
            <a:r>
              <a:rPr lang="en-US" dirty="0"/>
              <a:t> party storage repositories (archives) whilst maintaining business context</a:t>
            </a:r>
          </a:p>
          <a:p>
            <a:r>
              <a:rPr lang="en-US" dirty="0"/>
              <a:t>OpenText is a leader in partnering with SAP</a:t>
            </a:r>
          </a:p>
          <a:p>
            <a:pPr lvl="1"/>
            <a:r>
              <a:rPr lang="en-US" dirty="0"/>
              <a:t>But potentially any document repository can support SAP </a:t>
            </a:r>
            <a:r>
              <a:rPr lang="en-US" dirty="0" err="1"/>
              <a:t>ArchiveLink</a:t>
            </a:r>
            <a:endParaRPr lang="en-US" dirty="0"/>
          </a:p>
          <a:p>
            <a:pPr lvl="1"/>
            <a:r>
              <a:rPr lang="en-US" dirty="0"/>
              <a:t>There are lots that already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7B5C9-067C-8F42-8F5B-03555F80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5" y="3020652"/>
            <a:ext cx="3174454" cy="16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8AA6-A9B0-FC46-A5C4-648B2438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F955-D33C-0745-8FA0-A7A45D63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6AD2D-DED1-664F-AB5A-FAD7FA12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695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2F0-C16D-EF43-AB40-E888385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6B9D-B0B1-654B-86C1-5ABC683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F4FAD-0178-194E-B5E3-B6529D14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17843"/>
            <a:ext cx="6248400" cy="35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75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A490-8631-D448-852B-D33673A6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BDF6-09A2-4545-8A6C-6033247D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Founded in Finland</a:t>
            </a:r>
          </a:p>
          <a:p>
            <a:r>
              <a:rPr lang="en-US"/>
              <a:t>Local reseller/SI is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ADBF-E9C0-4D40-A9E3-B80A919F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311966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A5BD2-D053-1944-B1AB-960BEDA5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28" y="3081564"/>
            <a:ext cx="185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01-8C3E-484B-8821-4A0AF93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1376-BC26-384D-808A-9C98FD40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Objects, documents, metadata, relationships, etc.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 VBScript handlers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B6540-886B-DF48-9B36-892FA52C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22" y="1859400"/>
            <a:ext cx="4174888" cy="228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17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915C345066340A6E547922950C620" ma:contentTypeVersion="10" ma:contentTypeDescription="Create a new document." ma:contentTypeScope="" ma:versionID="99758696ef843aef9d9142e0747695e1">
  <xsd:schema xmlns:xsd="http://www.w3.org/2001/XMLSchema" xmlns:xs="http://www.w3.org/2001/XMLSchema" xmlns:p="http://schemas.microsoft.com/office/2006/metadata/properties" xmlns:ns2="ebcd058a-0d18-4df8-89cc-58de79303721" xmlns:ns3="4dae927c-2c60-435b-8780-6f2bf81f4529" targetNamespace="http://schemas.microsoft.com/office/2006/metadata/properties" ma:root="true" ma:fieldsID="171602ed49b79faa1549a9d5ad266615" ns2:_="" ns3:_="">
    <xsd:import namespace="ebcd058a-0d18-4df8-89cc-58de79303721"/>
    <xsd:import namespace="4dae927c-2c60-435b-8780-6f2bf81f45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058a-0d18-4df8-89cc-58de79303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e927c-2c60-435b-8780-6f2bf81f452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CAAC96-1480-4044-80F3-94D01C3F4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d058a-0d18-4df8-89cc-58de79303721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386CDA-D2A8-4B50-B567-027D296A9F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108C8D-17BE-443B-AFB9-1C4BE022B9F8}">
  <ds:schemaRefs>
    <ds:schemaRef ds:uri="http://purl.org/dc/elements/1.1/"/>
    <ds:schemaRef ds:uri="http://schemas.microsoft.com/office/2006/metadata/properties"/>
    <ds:schemaRef ds:uri="ebcd058a-0d18-4df8-89cc-58de79303721"/>
    <ds:schemaRef ds:uri="http://purl.org/dc/terms/"/>
    <ds:schemaRef ds:uri="http://schemas.openxmlformats.org/package/2006/metadata/core-properties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3976</TotalTime>
  <Words>620</Words>
  <Application>Microsoft Macintosh PowerPoint</Application>
  <PresentationFormat>On-screen Show (16:9)</PresentationFormat>
  <Paragraphs>137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1_Office Theme</vt:lpstr>
      <vt:lpstr>ABAP integration – a recent case study</vt:lpstr>
      <vt:lpstr>Introduction</vt:lpstr>
      <vt:lpstr>Agenda</vt:lpstr>
      <vt:lpstr>Enterprise Content Management</vt:lpstr>
      <vt:lpstr>SAP ArchiveLink</vt:lpstr>
      <vt:lpstr>PowerPoint Presentation</vt:lpstr>
      <vt:lpstr>KGS</vt:lpstr>
      <vt:lpstr>M-Files</vt:lpstr>
      <vt:lpstr>M-Files Concepts</vt:lpstr>
      <vt:lpstr>PowerPoint Presentation</vt:lpstr>
      <vt:lpstr>PowerPoint Presentation</vt:lpstr>
      <vt:lpstr>PowerPoint Presentation</vt:lpstr>
      <vt:lpstr>Customer #1</vt:lpstr>
      <vt:lpstr>Customer #2 – Sword Holdings Group</vt:lpstr>
      <vt:lpstr>Project #1</vt:lpstr>
      <vt:lpstr>Project #1</vt:lpstr>
      <vt:lpstr>And then a miracle happened….</vt:lpstr>
      <vt:lpstr>PowerPoint Presentation</vt:lpstr>
      <vt:lpstr>Vault Application Framework</vt:lpstr>
      <vt:lpstr>There is a better way…</vt:lpstr>
      <vt:lpstr>PowerPoint Presentation</vt:lpstr>
      <vt:lpstr>PowerPoint Presentation</vt:lpstr>
      <vt:lpstr>PowerPoint Presentation</vt:lpstr>
      <vt:lpstr>Project #1</vt:lpstr>
      <vt:lpstr>Project #1.1 </vt:lpstr>
      <vt:lpstr>Project #1.1 </vt:lpstr>
      <vt:lpstr>Project #1.2</vt:lpstr>
      <vt:lpstr>Project #1.2</vt:lpstr>
      <vt:lpstr>PowerPoint Presentation</vt:lpstr>
      <vt:lpstr>Project #1.2</vt:lpstr>
      <vt:lpstr>Project #2</vt:lpstr>
      <vt:lpstr>PowerPoint Presentation</vt:lpstr>
      <vt:lpstr>Project #3 - Extranet</vt:lpstr>
      <vt:lpstr>PowerPoint Presentation</vt:lpstr>
      <vt:lpstr>Contextual Documents</vt:lpstr>
      <vt:lpstr>Lessons Learned</vt:lpstr>
      <vt:lpstr>Lessons Learned</vt:lpstr>
      <vt:lpstr>Lessons Learned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Graham Robinson</dc:creator>
  <cp:keywords/>
  <dc:description/>
  <cp:lastModifiedBy>Graham Robinson</cp:lastModifiedBy>
  <cp:revision>81</cp:revision>
  <dcterms:created xsi:type="dcterms:W3CDTF">2018-06-13T01:18:45Z</dcterms:created>
  <dcterms:modified xsi:type="dcterms:W3CDTF">2019-08-25T21:10:48Z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0x01010046D915C345066340A6E547922950C620</vt:lpwstr>
  </property>
</Properties>
</file>